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24"/>
  </p:notesMasterIdLst>
  <p:sldIdLst>
    <p:sldId id="256" r:id="rId2"/>
    <p:sldId id="257" r:id="rId3"/>
    <p:sldId id="261" r:id="rId4"/>
    <p:sldId id="273" r:id="rId5"/>
    <p:sldId id="302" r:id="rId6"/>
    <p:sldId id="274" r:id="rId7"/>
    <p:sldId id="275" r:id="rId8"/>
    <p:sldId id="310" r:id="rId9"/>
    <p:sldId id="276" r:id="rId10"/>
    <p:sldId id="304" r:id="rId11"/>
    <p:sldId id="303" r:id="rId12"/>
    <p:sldId id="300" r:id="rId13"/>
    <p:sldId id="296" r:id="rId14"/>
    <p:sldId id="277" r:id="rId15"/>
    <p:sldId id="290" r:id="rId16"/>
    <p:sldId id="305" r:id="rId17"/>
    <p:sldId id="306" r:id="rId18"/>
    <p:sldId id="278" r:id="rId19"/>
    <p:sldId id="307" r:id="rId20"/>
    <p:sldId id="309" r:id="rId21"/>
    <p:sldId id="298" r:id="rId22"/>
    <p:sldId id="30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C9A9C-4123-4F38-8F3B-D6B2E63C8EC8}" type="datetimeFigureOut">
              <a:rPr lang="tr-TR" smtClean="0"/>
              <a:t>10.05.2019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99DE2-FC05-4356-B631-D1D7BAA8849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559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8E716-8FFC-4A7E-ADC0-8DC51859FBC3}" type="datetime1">
              <a:rPr lang="tr-TR" smtClean="0"/>
              <a:t>10.05.2019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6078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586C-7853-4373-BC2C-1181F67856D5}" type="datetime1">
              <a:rPr lang="tr-TR" smtClean="0"/>
              <a:t>10.05.2019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686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A72-03F6-46C4-AD55-9BE3D82062C6}" type="datetime1">
              <a:rPr lang="tr-TR" smtClean="0"/>
              <a:t>10.05.2019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75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AFBB-8D88-409F-BF33-57829F2F9433}" type="datetime1">
              <a:rPr lang="tr-TR" smtClean="0"/>
              <a:t>10.05.2019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255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6682-AC43-4386-A7A4-9B90A4AF4486}" type="datetime1">
              <a:rPr lang="tr-TR" smtClean="0"/>
              <a:t>10.05.2019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6859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89C6-E5A2-4879-B0B2-6FA979C34BA5}" type="datetime1">
              <a:rPr lang="tr-TR" smtClean="0"/>
              <a:t>10.05.2019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25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0D0F-27E6-487D-BF9F-88665E18285C}" type="datetime1">
              <a:rPr lang="tr-TR" smtClean="0"/>
              <a:t>10.05.2019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3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CB9D-FC72-487E-9E66-D3C9D746A636}" type="datetime1">
              <a:rPr lang="tr-TR" smtClean="0"/>
              <a:t>10.05.2019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17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EF44-0703-459D-891C-373BEE302A0F}" type="datetime1">
              <a:rPr lang="tr-TR" smtClean="0"/>
              <a:t>10.05.2019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58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E143-82D6-4118-A465-FD6DFA48C730}" type="datetime1">
              <a:rPr lang="tr-TR" smtClean="0"/>
              <a:t>10.05.2019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2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9BAD84B-A969-43F6-A4FB-DCEAF959AB07}" type="datetime1">
              <a:rPr lang="tr-TR" smtClean="0"/>
              <a:t>10.05.2019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953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6A14D7F-79F1-42B1-A36F-A22296ABB036}" type="datetime1">
              <a:rPr lang="tr-TR" smtClean="0"/>
              <a:t>10.05.2019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6082BD7-5848-4A29-98EF-43985C9888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43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1904061" y="4628269"/>
            <a:ext cx="8720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 err="1">
                <a:latin typeface="Arial" panose="020B0604020202020204" pitchFamily="34" charset="0"/>
                <a:cs typeface="Arial" panose="020B0604020202020204" pitchFamily="34" charset="0"/>
              </a:rPr>
              <a:t>AutoChain</a:t>
            </a:r>
            <a:endParaRPr lang="tr-TR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4200" dirty="0">
                <a:latin typeface="Arial" panose="020B0604020202020204" pitchFamily="34" charset="0"/>
                <a:cs typeface="Arial" panose="020B0604020202020204" pitchFamily="34" charset="0"/>
              </a:rPr>
              <a:t>İSTANBUL TEKNİK ÜNİVERSİTESİ </a:t>
            </a:r>
          </a:p>
        </p:txBody>
      </p:sp>
      <p:pic>
        <p:nvPicPr>
          <p:cNvPr id="12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Rectangle"/>
          <p:cNvSpPr/>
          <p:nvPr/>
        </p:nvSpPr>
        <p:spPr>
          <a:xfrm>
            <a:off x="0" y="6557210"/>
            <a:ext cx="12191999" cy="300789"/>
          </a:xfrm>
          <a:prstGeom prst="rect">
            <a:avLst/>
          </a:prstGeom>
          <a:solidFill>
            <a:srgbClr val="F5F6F7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82153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61069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917EAF9-B030-4CC3-B070-D0F860C1B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t="26615" r="15402" b="24363"/>
          <a:stretch/>
        </p:blipFill>
        <p:spPr>
          <a:xfrm>
            <a:off x="2853690" y="1243990"/>
            <a:ext cx="6484620" cy="3323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311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A1D6B47-4905-491F-974F-C36886993AAF}"/>
              </a:ext>
            </a:extLst>
          </p:cNvPr>
          <p:cNvSpPr txBox="1"/>
          <p:nvPr/>
        </p:nvSpPr>
        <p:spPr>
          <a:xfrm>
            <a:off x="7711926" y="3289394"/>
            <a:ext cx="299976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800" dirty="0">
                <a:latin typeface="Arial" panose="020B0604020202020204" pitchFamily="34" charset="0"/>
                <a:cs typeface="Arial" panose="020B0604020202020204" pitchFamily="34" charset="0"/>
              </a:rPr>
              <a:t>Markaların konsorsiyumu!!!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FE49332-6CBB-411F-9481-F682B4879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3" r="15970"/>
          <a:stretch/>
        </p:blipFill>
        <p:spPr>
          <a:xfrm>
            <a:off x="1188720" y="997262"/>
            <a:ext cx="6050280" cy="5647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557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821A822A-3B31-4923-9579-3B479B51B17A}"/>
              </a:ext>
            </a:extLst>
          </p:cNvPr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6E96BC5-E48E-46CB-9D03-2A94A585C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0" y="2270765"/>
            <a:ext cx="4770417" cy="311126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2579CFB-3293-4463-85AE-DEC8A90F6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8" y="1407533"/>
            <a:ext cx="7421192" cy="4788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4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3F30856-6E43-41DF-8F07-87940B231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2" y="1177099"/>
            <a:ext cx="9444176" cy="5168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821A822A-3B31-4923-9579-3B479B51B17A}"/>
              </a:ext>
            </a:extLst>
          </p:cNvPr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EB232046-EF5A-470D-9F83-7565741E11EF}"/>
              </a:ext>
            </a:extLst>
          </p:cNvPr>
          <p:cNvSpPr txBox="1"/>
          <p:nvPr/>
        </p:nvSpPr>
        <p:spPr>
          <a:xfrm>
            <a:off x="4779595" y="6330636"/>
            <a:ext cx="3546296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MESHNET haberleşme ağı</a:t>
            </a:r>
          </a:p>
        </p:txBody>
      </p:sp>
    </p:spTree>
    <p:extLst>
      <p:ext uri="{BB962C8B-B14F-4D97-AF65-F5344CB8AC3E}">
        <p14:creationId xmlns:p14="http://schemas.microsoft.com/office/powerpoint/2010/main" val="374897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642A5CFE-1C90-45DE-9540-ADCD31BDF26E}"/>
              </a:ext>
            </a:extLst>
          </p:cNvPr>
          <p:cNvSpPr/>
          <p:nvPr/>
        </p:nvSpPr>
        <p:spPr>
          <a:xfrm>
            <a:off x="529444" y="4361319"/>
            <a:ext cx="59627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N=(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P=[</a:t>
            </a:r>
            <a:r>
              <a:rPr lang="tr-TR" sz="2200" dirty="0" err="1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cpu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tr-TR" sz="2200" dirty="0" err="1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 …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tr-T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         P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A=[camera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tr-TR" sz="22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 ABS  …  ])</a:t>
            </a:r>
          </a:p>
          <a:p>
            <a:endParaRPr lang="tr-T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D482FCB-F28E-482C-BB3F-3C9C60661CF5}"/>
              </a:ext>
            </a:extLst>
          </p:cNvPr>
          <p:cNvSpPr txBox="1"/>
          <p:nvPr/>
        </p:nvSpPr>
        <p:spPr>
          <a:xfrm>
            <a:off x="5949268" y="3885902"/>
            <a:ext cx="5937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PN: 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Peer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(Örneğin; yol servisleri, trafikteki her bir aktif/pasif araç, trafik lambaları vb.)</a:t>
            </a:r>
          </a:p>
          <a:p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PP: 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Peer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(Ağ katılımcılarının özellikleri)</a:t>
            </a:r>
          </a:p>
          <a:p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PA: 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Peer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Abilities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(Ağ katılımcılarının diğer bazı kabiliyetleri)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536F2CF-9AED-4E7B-8A4E-8AF364792D3F}"/>
              </a:ext>
            </a:extLst>
          </p:cNvPr>
          <p:cNvSpPr txBox="1"/>
          <p:nvPr/>
        </p:nvSpPr>
        <p:spPr>
          <a:xfrm>
            <a:off x="529444" y="1152545"/>
            <a:ext cx="10963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Arial" panose="020B0604020202020204" pitchFamily="34" charset="0"/>
                <a:cs typeface="Arial" panose="020B0604020202020204" pitchFamily="34" charset="0"/>
              </a:rPr>
              <a:t>Ağ Katılımcıları</a:t>
            </a:r>
          </a:p>
          <a:p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tr-TR" sz="2200" dirty="0" err="1"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tr-TR" sz="2200" dirty="0" err="1">
                <a:latin typeface="Arial" panose="020B0604020202020204" pitchFamily="34" charset="0"/>
                <a:cs typeface="Arial" panose="020B0604020202020204" pitchFamily="34" charset="0"/>
              </a:rPr>
              <a:t>Permissioned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2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451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D549DBC2-B052-4134-803C-F5E8BA3AE191}"/>
              </a:ext>
            </a:extLst>
          </p:cNvPr>
          <p:cNvSpPr txBox="1"/>
          <p:nvPr/>
        </p:nvSpPr>
        <p:spPr>
          <a:xfrm>
            <a:off x="7201974" y="2358500"/>
            <a:ext cx="4990026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Board </a:t>
            </a:r>
            <a:r>
              <a:rPr lang="tr-T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tr-T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Araç/Peer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Cüzdanı Muhafazası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kayıt defteri muhafazası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Akıllı Sözleşmeler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44051D4-1659-4DAD-AF45-EC3028D44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" y="1513519"/>
            <a:ext cx="7193280" cy="4511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891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3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415A891-8D71-4502-9D6A-CA7FD3500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8" y="1719174"/>
            <a:ext cx="7802064" cy="4382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74DD18-F129-4C44-8E6B-1A8FA35C842D}"/>
              </a:ext>
            </a:extLst>
          </p:cNvPr>
          <p:cNvSpPr txBox="1"/>
          <p:nvPr/>
        </p:nvSpPr>
        <p:spPr>
          <a:xfrm>
            <a:off x="8740288" y="3011269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 aracının araç park talep işlemini içeren </a:t>
            </a:r>
            <a:r>
              <a:rPr lang="tr-TR" dirty="0" err="1"/>
              <a:t>datapayload</a:t>
            </a:r>
            <a:endParaRPr lang="tr-TR" dirty="0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79D42622-35EF-4E49-842D-26A067187AE0}"/>
              </a:ext>
            </a:extLst>
          </p:cNvPr>
          <p:cNvCxnSpPr/>
          <p:nvPr/>
        </p:nvCxnSpPr>
        <p:spPr>
          <a:xfrm flipH="1">
            <a:off x="7071360" y="3358928"/>
            <a:ext cx="16689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4A999B8C-2A7D-4FFB-BA97-82CF18348A13}"/>
              </a:ext>
            </a:extLst>
          </p:cNvPr>
          <p:cNvSpPr txBox="1"/>
          <p:nvPr/>
        </p:nvSpPr>
        <p:spPr>
          <a:xfrm>
            <a:off x="8770768" y="4276189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 aracının rota planlama talep işlemini içeren </a:t>
            </a:r>
            <a:r>
              <a:rPr lang="tr-TR" dirty="0" err="1"/>
              <a:t>datapayload</a:t>
            </a:r>
            <a:endParaRPr lang="tr-TR" dirty="0"/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8167403E-15FB-497E-AC56-7BC1AC8B0F48}"/>
              </a:ext>
            </a:extLst>
          </p:cNvPr>
          <p:cNvCxnSpPr/>
          <p:nvPr/>
        </p:nvCxnSpPr>
        <p:spPr>
          <a:xfrm flipH="1">
            <a:off x="7101840" y="4623848"/>
            <a:ext cx="16689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Screen Shot 2018-11-12 at 2.04.17 PM.png" descr="Screen Shot 2018-11-12 at 2.04.17 PM.png">
            <a:extLst>
              <a:ext uri="{FF2B5EF4-FFF2-40B4-BE49-F238E27FC236}">
                <a16:creationId xmlns:a16="http://schemas.microsoft.com/office/drawing/2014/main" id="{A11B82C7-844F-4F7B-AA21-87A97A5D7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945833B3-E8F2-4AF9-B698-BBE8B5DBA28C}"/>
              </a:ext>
            </a:extLst>
          </p:cNvPr>
          <p:cNvSpPr txBox="1"/>
          <p:nvPr/>
        </p:nvSpPr>
        <p:spPr>
          <a:xfrm>
            <a:off x="4404360" y="6364342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Blok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7720EB67-3E52-457B-906D-8595FFDB0ED0}"/>
              </a:ext>
            </a:extLst>
          </p:cNvPr>
          <p:cNvCxnSpPr>
            <a:cxnSpLocks/>
          </p:cNvCxnSpPr>
          <p:nvPr/>
        </p:nvCxnSpPr>
        <p:spPr>
          <a:xfrm>
            <a:off x="2666061" y="5696698"/>
            <a:ext cx="1616379" cy="8313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5FA9E84C-A055-4B1A-9215-F78F4C1C081C}"/>
              </a:ext>
            </a:extLst>
          </p:cNvPr>
          <p:cNvSpPr/>
          <p:nvPr/>
        </p:nvSpPr>
        <p:spPr>
          <a:xfrm>
            <a:off x="212747" y="1020076"/>
            <a:ext cx="11511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Arial" panose="020B0604020202020204" pitchFamily="34" charset="0"/>
              </a:rPr>
              <a:t>Blok Yapısı</a:t>
            </a:r>
          </a:p>
        </p:txBody>
      </p:sp>
    </p:spTree>
    <p:extLst>
      <p:ext uri="{BB962C8B-B14F-4D97-AF65-F5344CB8AC3E}">
        <p14:creationId xmlns:p14="http://schemas.microsoft.com/office/powerpoint/2010/main" val="314190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3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pic>
        <p:nvPicPr>
          <p:cNvPr id="18" name="Screen Shot 2018-11-12 at 2.04.17 PM.png" descr="Screen Shot 2018-11-12 at 2.04.17 PM.png">
            <a:extLst>
              <a:ext uri="{FF2B5EF4-FFF2-40B4-BE49-F238E27FC236}">
                <a16:creationId xmlns:a16="http://schemas.microsoft.com/office/drawing/2014/main" id="{A11B82C7-844F-4F7B-AA21-87A97A5D7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" name="Dikdörtgen 18">
            <a:extLst>
              <a:ext uri="{FF2B5EF4-FFF2-40B4-BE49-F238E27FC236}">
                <a16:creationId xmlns:a16="http://schemas.microsoft.com/office/drawing/2014/main" id="{5FA9E84C-A055-4B1A-9215-F78F4C1C081C}"/>
              </a:ext>
            </a:extLst>
          </p:cNvPr>
          <p:cNvSpPr/>
          <p:nvPr/>
        </p:nvSpPr>
        <p:spPr>
          <a:xfrm>
            <a:off x="8015139" y="2705325"/>
            <a:ext cx="4317279" cy="222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IOTA tabanlı dağıtık defter kaydı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Messaging (MAM)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SensorHub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306E1A7-A343-418D-B664-8E5B5B616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2" y="1091350"/>
            <a:ext cx="7564220" cy="5421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185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3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pic>
        <p:nvPicPr>
          <p:cNvPr id="18" name="Screen Shot 2018-11-12 at 2.04.17 PM.png" descr="Screen Shot 2018-11-12 at 2.04.17 PM.png">
            <a:extLst>
              <a:ext uri="{FF2B5EF4-FFF2-40B4-BE49-F238E27FC236}">
                <a16:creationId xmlns:a16="http://schemas.microsoft.com/office/drawing/2014/main" id="{A11B82C7-844F-4F7B-AA21-87A97A5D7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4A3CEBD-865A-42E9-853A-87268056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015672"/>
            <a:ext cx="7261860" cy="5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7589520" y="2497458"/>
            <a:ext cx="4444411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Duygusal değerleri firmaların müşterilere hissettirmesi: 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Güven ve Refah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Fonksiyonel değerleri firmanın kendisine ve müşterilerine hissettirmesi: 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Azalan Risk, Vakit ve Para Kazancı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415040" y="9"/>
            <a:ext cx="10584571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Çözüm Yolunun Firmalara Muhtemel Katkıları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0D5E7C-A536-48D0-ACC0-AEA4FF1F2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" y="1296787"/>
            <a:ext cx="7620000" cy="5010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Çarpım İşareti 5">
            <a:extLst>
              <a:ext uri="{FF2B5EF4-FFF2-40B4-BE49-F238E27FC236}">
                <a16:creationId xmlns:a16="http://schemas.microsoft.com/office/drawing/2014/main" id="{1430401B-5724-4ED2-BEF2-5E6BE87EB06D}"/>
              </a:ext>
            </a:extLst>
          </p:cNvPr>
          <p:cNvSpPr/>
          <p:nvPr/>
        </p:nvSpPr>
        <p:spPr>
          <a:xfrm>
            <a:off x="344386" y="209491"/>
            <a:ext cx="6686955" cy="6774072"/>
          </a:xfrm>
          <a:prstGeom prst="mathMultiply">
            <a:avLst>
              <a:gd name="adj1" fmla="val 14690"/>
            </a:avLst>
          </a:prstGeom>
          <a:solidFill>
            <a:srgbClr val="FF0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878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6998481" y="1623270"/>
            <a:ext cx="4787322" cy="4447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Kişisel verilerin korunması ve büyük veri yönetimi (konsorsiyum)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Firmaya özgü ayrıca bir altyapı oluşturmama avantajı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Dağıtık kayıt defteri sayesinde hukuki stratejilerin daha kolay belirlenmesi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Dönüşümde öncülük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Finansal işlemlerde üçüncü tarafa ihtiyaç duymama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415040" y="9"/>
            <a:ext cx="10584571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Çözüm Yolunun Firmalara Muhtemel Katkıları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992C3ABB-C9A1-444F-9BD0-20383FE2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9" y="1537777"/>
            <a:ext cx="6921592" cy="46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8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1984917" y="144972"/>
            <a:ext cx="7961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TAKDİM PLANI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382767" y="1586300"/>
            <a:ext cx="10615961" cy="48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Seçilen Case ve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Pazar Büyüklüğü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Neden </a:t>
            </a:r>
            <a:r>
              <a:rPr lang="tr-TR" sz="3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Çözüm Yolunun Firmalara Muhtemel Katkıları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000" dirty="0">
                <a:latin typeface="Arial" panose="020B0604020202020204" pitchFamily="34" charset="0"/>
                <a:cs typeface="Arial" panose="020B0604020202020204" pitchFamily="34" charset="0"/>
              </a:rPr>
              <a:t>Referanslar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692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1415040" y="9"/>
            <a:ext cx="10584571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Çözüm Yolunun Firmalara Muhtemel Katkıları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608798F4-C3A5-4CDB-B3AA-D319BBBB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681" y="2499447"/>
            <a:ext cx="7334250" cy="2714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1B46AFB-78AC-413B-8F6E-DE64883C0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1245969"/>
            <a:ext cx="4381531" cy="5111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196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Metin kutusu 12"/>
          <p:cNvSpPr txBox="1"/>
          <p:nvPr/>
        </p:nvSpPr>
        <p:spPr>
          <a:xfrm>
            <a:off x="2087855" y="0"/>
            <a:ext cx="8096950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3600" dirty="0">
                <a:latin typeface="Arial" panose="020B0604020202020204" pitchFamily="34" charset="0"/>
                <a:cs typeface="Arial" panose="020B0604020202020204" pitchFamily="34" charset="0"/>
              </a:rPr>
              <a:t>Referanslar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-46017" y="1104235"/>
            <a:ext cx="11811296" cy="668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Copel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, N. (2017). "DAV White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", DAV Foundation,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Moinet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, A., "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Blockchain based trust &amp; authentication for decentralized sensor networks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USA, 2017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Porsche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Press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, "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Porsche 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ntroduces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lockchain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26, 2018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Lundbæk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, L. (2017). "XAIN -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Resilient &amp; Scalable Blockchain Consensus Algorithm for Dynamic Low-Energy Networks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ÐΞVp2p Wire Protocol. https://github.com/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/wiki/wiki/ÐΞVp2p-Wire-Protocol, 2017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, 31 Ocak 2019 tarihinde erişildi.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https://dav.network, 01 Şubat 2019 tarihinde erişildi.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9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1904061" y="4628269"/>
            <a:ext cx="8720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 err="1">
                <a:latin typeface="Arial" panose="020B0604020202020204" pitchFamily="34" charset="0"/>
                <a:cs typeface="Arial" panose="020B0604020202020204" pitchFamily="34" charset="0"/>
              </a:rPr>
              <a:t>AutoChain</a:t>
            </a:r>
            <a:endParaRPr lang="tr-TR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4200" dirty="0">
                <a:latin typeface="Arial" panose="020B0604020202020204" pitchFamily="34" charset="0"/>
                <a:cs typeface="Arial" panose="020B0604020202020204" pitchFamily="34" charset="0"/>
              </a:rPr>
              <a:t>İSTANBUL TEKNİK ÜNİVERSİTESİ </a:t>
            </a:r>
          </a:p>
        </p:txBody>
      </p:sp>
      <p:pic>
        <p:nvPicPr>
          <p:cNvPr id="12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Rectangle"/>
          <p:cNvSpPr/>
          <p:nvPr/>
        </p:nvSpPr>
        <p:spPr>
          <a:xfrm>
            <a:off x="0" y="6557210"/>
            <a:ext cx="12191999" cy="300789"/>
          </a:xfrm>
          <a:prstGeom prst="rect">
            <a:avLst/>
          </a:prstGeom>
          <a:solidFill>
            <a:srgbClr val="F5F6F7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82153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61069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917EAF9-B030-4CC3-B070-D0F860C1B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t="26615" r="15402" b="24363"/>
          <a:stretch/>
        </p:blipFill>
        <p:spPr>
          <a:xfrm>
            <a:off x="2853690" y="1243990"/>
            <a:ext cx="6484620" cy="3323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844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2230244" y="9"/>
            <a:ext cx="796197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Seçilen Case ve Problem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7833360" y="2545076"/>
            <a:ext cx="4168288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İçten yanmalı motorlara ve geleneksel sürücü kavramına veda etmeye hazırlanan bir sektör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Otonom araç teknolojisi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Güvenli bir altyapı eksikliği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2" r="1461"/>
          <a:stretch/>
        </p:blipFill>
        <p:spPr>
          <a:xfrm>
            <a:off x="391239" y="1880897"/>
            <a:ext cx="7442121" cy="3841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35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2230244" y="9"/>
            <a:ext cx="796197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Seçilen Case ve Problem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6370320" y="2294544"/>
            <a:ext cx="5350910" cy="29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Araçların dijital olmalarından dolayı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hacklenerek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 manipüle edilmesi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Toplanılan verilerin kötü niyetle kullanılması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Kişisel gizliliğin yok olması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Araçların birbirleri ve çevreyle olan iletişiminin güvenli bir altyapıya oturtulamaması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9" y="1888375"/>
            <a:ext cx="6066261" cy="4044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166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2230244" y="9"/>
            <a:ext cx="796197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Seçilen Case ve Problem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B1E377FF-2C66-400E-9772-CF48FE49F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"/>
          <a:stretch/>
        </p:blipFill>
        <p:spPr>
          <a:xfrm>
            <a:off x="1519342" y="1114173"/>
            <a:ext cx="6496897" cy="5376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2C339F3A-CB8C-4398-B4F9-D574AA6B596C}"/>
              </a:ext>
            </a:extLst>
          </p:cNvPr>
          <p:cNvSpPr txBox="1"/>
          <p:nvPr/>
        </p:nvSpPr>
        <p:spPr>
          <a:xfrm>
            <a:off x="8275319" y="3177053"/>
            <a:ext cx="3611879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Vehicle-to-Vehicle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(V2V)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Vehicle-to-Infrastructure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(V2I)</a:t>
            </a:r>
          </a:p>
        </p:txBody>
      </p:sp>
      <p:sp>
        <p:nvSpPr>
          <p:cNvPr id="20" name="Çarpım İşareti 19">
            <a:extLst>
              <a:ext uri="{FF2B5EF4-FFF2-40B4-BE49-F238E27FC236}">
                <a16:creationId xmlns:a16="http://schemas.microsoft.com/office/drawing/2014/main" id="{BFEB257B-8959-443B-8960-8211DDCF7BAD}"/>
              </a:ext>
            </a:extLst>
          </p:cNvPr>
          <p:cNvSpPr/>
          <p:nvPr/>
        </p:nvSpPr>
        <p:spPr>
          <a:xfrm>
            <a:off x="9013532" y="2880643"/>
            <a:ext cx="1659126" cy="1844035"/>
          </a:xfrm>
          <a:prstGeom prst="mathMultiply">
            <a:avLst/>
          </a:prstGeom>
          <a:solidFill>
            <a:srgbClr val="FF0000">
              <a:alpha val="47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939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2230244" y="9"/>
            <a:ext cx="796197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Seçilen Case ve Problem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424" r="413" b="14806"/>
          <a:stretch/>
        </p:blipFill>
        <p:spPr>
          <a:xfrm>
            <a:off x="835870" y="1723497"/>
            <a:ext cx="10609369" cy="4360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886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2230244" y="9"/>
            <a:ext cx="796197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Pazar Büyüklüğü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2230244" y="4543373"/>
            <a:ext cx="914256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Statista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’		 :	Tam otonom araç pazarın 2025 yılında 6 milyar doları aşan hacim.</a:t>
            </a:r>
          </a:p>
          <a:p>
            <a:pPr algn="just">
              <a:lnSpc>
                <a:spcPct val="150000"/>
              </a:lnSpc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IndustryWeek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’  :	2025 yılına kadar kısmi otonom araç pazar büyüklüğü 29 milyar sterlin, tam 					otonom araçların ise 4.8 milyar </a:t>
            </a: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sterlin’e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 ulaşmasını öngörmektedir.</a:t>
            </a:r>
          </a:p>
          <a:p>
            <a:pPr algn="just">
              <a:lnSpc>
                <a:spcPct val="150000"/>
              </a:lnSpc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				2025 – 2035 yılları arasında ise bütün otonom araç pazar büyüklüğünün 42 ila 				77 milyar dolar arasında olacağı tahmin edilmektedir.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82" b="28015"/>
          <a:stretch/>
        </p:blipFill>
        <p:spPr>
          <a:xfrm>
            <a:off x="569084" y="989808"/>
            <a:ext cx="7464227" cy="3703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667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2230244" y="9"/>
            <a:ext cx="7961971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Neden </a:t>
            </a: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6475836" y="1094683"/>
            <a:ext cx="5707467" cy="553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Anlık hayati trafik bilgi akışını manipüle edilemeden sağlaması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Ambulans, itfaiye vb. araçların görevlerini daha hızlı yerine getirebilmeleri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Araç-yolcu eşleşmesi ve doğrulanması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Araç bakım ve muayene geçmiş kayıt bilgileri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Bilgi paylaşımı ve entegrasyonu /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Dispatch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of Delivery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Kriptopara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ödemeleri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47FE5898-C39B-45A8-A112-BA374DCAB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8" y="1493524"/>
            <a:ext cx="6487178" cy="4739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59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üz Bağlayıcı 6"/>
          <p:cNvCxnSpPr/>
          <p:nvPr/>
        </p:nvCxnSpPr>
        <p:spPr>
          <a:xfrm>
            <a:off x="1519342" y="985314"/>
            <a:ext cx="91923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1864907" y="9"/>
            <a:ext cx="8796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Blokzincir</a:t>
            </a:r>
            <a:r>
              <a:rPr lang="tr-TR" sz="4000" dirty="0">
                <a:latin typeface="Arial" panose="020B0604020202020204" pitchFamily="34" charset="0"/>
                <a:cs typeface="Arial" panose="020B0604020202020204" pitchFamily="34" charset="0"/>
              </a:rPr>
              <a:t> Teknolojisi ile Çözüm Yolu</a:t>
            </a:r>
          </a:p>
        </p:txBody>
      </p:sp>
      <p:pic>
        <p:nvPicPr>
          <p:cNvPr id="10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44972"/>
            <a:ext cx="1336462" cy="844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7 Resim" descr="itu logo-ari-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600000">
            <a:off x="10711686" y="149465"/>
            <a:ext cx="1322245" cy="8358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Screen Shot 2018-11-12 at 2.04.17 PM.png" descr="Screen Shot 2018-11-12 at 2.04.17 PM.png"/>
          <p:cNvPicPr>
            <a:picLocks noChangeAspect="1"/>
          </p:cNvPicPr>
          <p:nvPr/>
        </p:nvPicPr>
        <p:blipFill>
          <a:blip r:embed="rId3">
            <a:extLst/>
          </a:blip>
          <a:srcRect l="4466" t="3541" r="5672" b="5255"/>
          <a:stretch>
            <a:fillRect/>
          </a:stretch>
        </p:blipFill>
        <p:spPr>
          <a:xfrm>
            <a:off x="11887199" y="6537005"/>
            <a:ext cx="228898" cy="2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78" extrusionOk="0">
                <a:moveTo>
                  <a:pt x="11164" y="6"/>
                </a:moveTo>
                <a:cubicBezTo>
                  <a:pt x="6166" y="-11"/>
                  <a:pt x="1806" y="12"/>
                  <a:pt x="1479" y="48"/>
                </a:cubicBezTo>
                <a:cubicBezTo>
                  <a:pt x="1056" y="95"/>
                  <a:pt x="767" y="210"/>
                  <a:pt x="451" y="453"/>
                </a:cubicBezTo>
                <a:lnTo>
                  <a:pt x="0" y="803"/>
                </a:lnTo>
                <a:lnTo>
                  <a:pt x="0" y="10672"/>
                </a:lnTo>
                <a:cubicBezTo>
                  <a:pt x="0" y="21589"/>
                  <a:pt x="-41" y="21025"/>
                  <a:pt x="848" y="21324"/>
                </a:cubicBezTo>
                <a:cubicBezTo>
                  <a:pt x="1197" y="21441"/>
                  <a:pt x="2984" y="21474"/>
                  <a:pt x="10767" y="21477"/>
                </a:cubicBezTo>
                <a:cubicBezTo>
                  <a:pt x="20053" y="21481"/>
                  <a:pt x="20253" y="21472"/>
                  <a:pt x="20686" y="21268"/>
                </a:cubicBezTo>
                <a:cubicBezTo>
                  <a:pt x="21559" y="20856"/>
                  <a:pt x="21520" y="21341"/>
                  <a:pt x="21480" y="10602"/>
                </a:cubicBezTo>
                <a:cubicBezTo>
                  <a:pt x="21446" y="1500"/>
                  <a:pt x="21430" y="858"/>
                  <a:pt x="21209" y="607"/>
                </a:cubicBezTo>
                <a:cubicBezTo>
                  <a:pt x="20707" y="36"/>
                  <a:pt x="20986" y="40"/>
                  <a:pt x="11164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Screen Shot 2018-06-04 at 4.24.39 PM.png" descr="Screen Shot 2018-06-04 at 4.24.39 PM.png"/>
          <p:cNvPicPr>
            <a:picLocks noChangeAspect="1"/>
          </p:cNvPicPr>
          <p:nvPr/>
        </p:nvPicPr>
        <p:blipFill>
          <a:blip r:embed="rId4">
            <a:extLst/>
          </a:blip>
          <a:srcRect l="33779" t="46807" r="34658" b="44137"/>
          <a:stretch>
            <a:fillRect/>
          </a:stretch>
        </p:blipFill>
        <p:spPr>
          <a:xfrm>
            <a:off x="76888" y="6618410"/>
            <a:ext cx="1827173" cy="187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19431" extrusionOk="0">
                <a:moveTo>
                  <a:pt x="6812" y="9"/>
                </a:moveTo>
                <a:cubicBezTo>
                  <a:pt x="6543" y="9"/>
                  <a:pt x="6016" y="3128"/>
                  <a:pt x="5881" y="5510"/>
                </a:cubicBezTo>
                <a:cubicBezTo>
                  <a:pt x="5743" y="7947"/>
                  <a:pt x="5675" y="7853"/>
                  <a:pt x="5468" y="4859"/>
                </a:cubicBezTo>
                <a:cubicBezTo>
                  <a:pt x="5103" y="-413"/>
                  <a:pt x="4218" y="-1235"/>
                  <a:pt x="3740" y="3265"/>
                </a:cubicBezTo>
                <a:cubicBezTo>
                  <a:pt x="3278" y="7618"/>
                  <a:pt x="3341" y="13812"/>
                  <a:pt x="3883" y="17567"/>
                </a:cubicBezTo>
                <a:cubicBezTo>
                  <a:pt x="4058" y="18774"/>
                  <a:pt x="4262" y="19319"/>
                  <a:pt x="4549" y="19319"/>
                </a:cubicBezTo>
                <a:cubicBezTo>
                  <a:pt x="4924" y="19319"/>
                  <a:pt x="5001" y="18959"/>
                  <a:pt x="5353" y="15636"/>
                </a:cubicBezTo>
                <a:lnTo>
                  <a:pt x="5743" y="11954"/>
                </a:lnTo>
                <a:lnTo>
                  <a:pt x="5881" y="14312"/>
                </a:lnTo>
                <a:cubicBezTo>
                  <a:pt x="5957" y="15604"/>
                  <a:pt x="6122" y="17265"/>
                  <a:pt x="6248" y="17994"/>
                </a:cubicBezTo>
                <a:cubicBezTo>
                  <a:pt x="6524" y="19583"/>
                  <a:pt x="7205" y="19717"/>
                  <a:pt x="7435" y="18241"/>
                </a:cubicBezTo>
                <a:cubicBezTo>
                  <a:pt x="7590" y="17242"/>
                  <a:pt x="7592" y="17112"/>
                  <a:pt x="7445" y="15816"/>
                </a:cubicBezTo>
                <a:cubicBezTo>
                  <a:pt x="7331" y="14817"/>
                  <a:pt x="7205" y="14578"/>
                  <a:pt x="6986" y="14940"/>
                </a:cubicBezTo>
                <a:cubicBezTo>
                  <a:pt x="6612" y="15557"/>
                  <a:pt x="6302" y="13230"/>
                  <a:pt x="6302" y="9799"/>
                </a:cubicBezTo>
                <a:cubicBezTo>
                  <a:pt x="6302" y="6411"/>
                  <a:pt x="6571" y="4655"/>
                  <a:pt x="7047" y="4971"/>
                </a:cubicBezTo>
                <a:cubicBezTo>
                  <a:pt x="7389" y="5198"/>
                  <a:pt x="7447" y="5017"/>
                  <a:pt x="7470" y="3579"/>
                </a:cubicBezTo>
                <a:cubicBezTo>
                  <a:pt x="7500" y="1748"/>
                  <a:pt x="7180" y="9"/>
                  <a:pt x="6812" y="9"/>
                </a:cubicBezTo>
                <a:close/>
                <a:moveTo>
                  <a:pt x="12377" y="9"/>
                </a:moveTo>
                <a:cubicBezTo>
                  <a:pt x="12061" y="-55"/>
                  <a:pt x="11725" y="238"/>
                  <a:pt x="11583" y="907"/>
                </a:cubicBezTo>
                <a:cubicBezTo>
                  <a:pt x="11449" y="1542"/>
                  <a:pt x="11370" y="1542"/>
                  <a:pt x="11298" y="907"/>
                </a:cubicBezTo>
                <a:cubicBezTo>
                  <a:pt x="11162" y="-290"/>
                  <a:pt x="10020" y="-240"/>
                  <a:pt x="9882" y="975"/>
                </a:cubicBezTo>
                <a:cubicBezTo>
                  <a:pt x="9812" y="1585"/>
                  <a:pt x="9772" y="4667"/>
                  <a:pt x="9772" y="9372"/>
                </a:cubicBezTo>
                <a:cubicBezTo>
                  <a:pt x="9772" y="13457"/>
                  <a:pt x="9735" y="17011"/>
                  <a:pt x="9690" y="17253"/>
                </a:cubicBezTo>
                <a:cubicBezTo>
                  <a:pt x="9646" y="17495"/>
                  <a:pt x="9437" y="15712"/>
                  <a:pt x="9226" y="13301"/>
                </a:cubicBezTo>
                <a:lnTo>
                  <a:pt x="8841" y="8923"/>
                </a:lnTo>
                <a:lnTo>
                  <a:pt x="9177" y="5308"/>
                </a:lnTo>
                <a:cubicBezTo>
                  <a:pt x="9362" y="3323"/>
                  <a:pt x="9488" y="1323"/>
                  <a:pt x="9455" y="862"/>
                </a:cubicBezTo>
                <a:cubicBezTo>
                  <a:pt x="9344" y="-726"/>
                  <a:pt x="9077" y="19"/>
                  <a:pt x="8772" y="2793"/>
                </a:cubicBezTo>
                <a:cubicBezTo>
                  <a:pt x="8441" y="5797"/>
                  <a:pt x="8310" y="5814"/>
                  <a:pt x="8310" y="2861"/>
                </a:cubicBezTo>
                <a:cubicBezTo>
                  <a:pt x="8310" y="866"/>
                  <a:pt x="8124" y="-229"/>
                  <a:pt x="7907" y="503"/>
                </a:cubicBezTo>
                <a:cubicBezTo>
                  <a:pt x="7807" y="840"/>
                  <a:pt x="7768" y="2968"/>
                  <a:pt x="7746" y="9349"/>
                </a:cubicBezTo>
                <a:cubicBezTo>
                  <a:pt x="7730" y="13963"/>
                  <a:pt x="7732" y="18078"/>
                  <a:pt x="7749" y="18510"/>
                </a:cubicBezTo>
                <a:cubicBezTo>
                  <a:pt x="7765" y="18943"/>
                  <a:pt x="7898" y="19319"/>
                  <a:pt x="8045" y="19319"/>
                </a:cubicBezTo>
                <a:cubicBezTo>
                  <a:pt x="8294" y="19319"/>
                  <a:pt x="8310" y="19094"/>
                  <a:pt x="8310" y="16130"/>
                </a:cubicBezTo>
                <a:cubicBezTo>
                  <a:pt x="8310" y="14388"/>
                  <a:pt x="8347" y="12790"/>
                  <a:pt x="8389" y="12560"/>
                </a:cubicBezTo>
                <a:cubicBezTo>
                  <a:pt x="8431" y="12330"/>
                  <a:pt x="8601" y="13754"/>
                  <a:pt x="8769" y="15726"/>
                </a:cubicBezTo>
                <a:cubicBezTo>
                  <a:pt x="9021" y="18687"/>
                  <a:pt x="9128" y="19319"/>
                  <a:pt x="9374" y="19319"/>
                </a:cubicBezTo>
                <a:cubicBezTo>
                  <a:pt x="9537" y="19319"/>
                  <a:pt x="9697" y="18923"/>
                  <a:pt x="9731" y="18443"/>
                </a:cubicBezTo>
                <a:cubicBezTo>
                  <a:pt x="9775" y="17814"/>
                  <a:pt x="9820" y="17814"/>
                  <a:pt x="9892" y="18443"/>
                </a:cubicBezTo>
                <a:cubicBezTo>
                  <a:pt x="10110" y="20365"/>
                  <a:pt x="10309" y="19400"/>
                  <a:pt x="10338" y="16287"/>
                </a:cubicBezTo>
                <a:cubicBezTo>
                  <a:pt x="10364" y="13552"/>
                  <a:pt x="10391" y="13256"/>
                  <a:pt x="10655" y="13032"/>
                </a:cubicBezTo>
                <a:cubicBezTo>
                  <a:pt x="11236" y="12536"/>
                  <a:pt x="11312" y="8047"/>
                  <a:pt x="10739" y="8047"/>
                </a:cubicBezTo>
                <a:cubicBezTo>
                  <a:pt x="10416" y="8047"/>
                  <a:pt x="10237" y="6859"/>
                  <a:pt x="10379" y="5645"/>
                </a:cubicBezTo>
                <a:cubicBezTo>
                  <a:pt x="10422" y="5274"/>
                  <a:pt x="10682" y="4849"/>
                  <a:pt x="10958" y="4724"/>
                </a:cubicBezTo>
                <a:lnTo>
                  <a:pt x="11461" y="4500"/>
                </a:lnTo>
                <a:lnTo>
                  <a:pt x="11507" y="11707"/>
                </a:lnTo>
                <a:lnTo>
                  <a:pt x="11553" y="18914"/>
                </a:lnTo>
                <a:lnTo>
                  <a:pt x="12270" y="19139"/>
                </a:lnTo>
                <a:cubicBezTo>
                  <a:pt x="12694" y="19279"/>
                  <a:pt x="13035" y="19030"/>
                  <a:pt x="13107" y="18510"/>
                </a:cubicBezTo>
                <a:cubicBezTo>
                  <a:pt x="13190" y="17903"/>
                  <a:pt x="13244" y="17882"/>
                  <a:pt x="13285" y="18465"/>
                </a:cubicBezTo>
                <a:cubicBezTo>
                  <a:pt x="13361" y="19542"/>
                  <a:pt x="14582" y="19583"/>
                  <a:pt x="14658" y="18510"/>
                </a:cubicBezTo>
                <a:cubicBezTo>
                  <a:pt x="14696" y="17972"/>
                  <a:pt x="14770" y="17972"/>
                  <a:pt x="14885" y="18510"/>
                </a:cubicBezTo>
                <a:cubicBezTo>
                  <a:pt x="14979" y="18953"/>
                  <a:pt x="15346" y="19319"/>
                  <a:pt x="15701" y="19319"/>
                </a:cubicBezTo>
                <a:cubicBezTo>
                  <a:pt x="16325" y="19319"/>
                  <a:pt x="16347" y="19242"/>
                  <a:pt x="16347" y="17343"/>
                </a:cubicBezTo>
                <a:cubicBezTo>
                  <a:pt x="16347" y="15568"/>
                  <a:pt x="16305" y="15363"/>
                  <a:pt x="15913" y="15142"/>
                </a:cubicBezTo>
                <a:lnTo>
                  <a:pt x="15479" y="14895"/>
                </a:lnTo>
                <a:lnTo>
                  <a:pt x="15454" y="7935"/>
                </a:lnTo>
                <a:cubicBezTo>
                  <a:pt x="15427" y="804"/>
                  <a:pt x="15347" y="-560"/>
                  <a:pt x="15025" y="525"/>
                </a:cubicBezTo>
                <a:cubicBezTo>
                  <a:pt x="14924" y="867"/>
                  <a:pt x="14887" y="2766"/>
                  <a:pt x="14867" y="8317"/>
                </a:cubicBezTo>
                <a:lnTo>
                  <a:pt x="14841" y="15659"/>
                </a:lnTo>
                <a:lnTo>
                  <a:pt x="14431" y="15412"/>
                </a:lnTo>
                <a:cubicBezTo>
                  <a:pt x="14205" y="15267"/>
                  <a:pt x="13989" y="14966"/>
                  <a:pt x="13951" y="14761"/>
                </a:cubicBezTo>
                <a:cubicBezTo>
                  <a:pt x="13913" y="14555"/>
                  <a:pt x="13882" y="11372"/>
                  <a:pt x="13882" y="7688"/>
                </a:cubicBezTo>
                <a:cubicBezTo>
                  <a:pt x="13882" y="287"/>
                  <a:pt x="13772" y="-1115"/>
                  <a:pt x="13374" y="1177"/>
                </a:cubicBezTo>
                <a:cubicBezTo>
                  <a:pt x="13193" y="2224"/>
                  <a:pt x="13153" y="2230"/>
                  <a:pt x="13056" y="1199"/>
                </a:cubicBezTo>
                <a:cubicBezTo>
                  <a:pt x="12988" y="488"/>
                  <a:pt x="12693" y="73"/>
                  <a:pt x="12377" y="9"/>
                </a:cubicBezTo>
                <a:close/>
                <a:moveTo>
                  <a:pt x="20419" y="76"/>
                </a:moveTo>
                <a:cubicBezTo>
                  <a:pt x="20259" y="57"/>
                  <a:pt x="20087" y="1843"/>
                  <a:pt x="19960" y="5038"/>
                </a:cubicBezTo>
                <a:cubicBezTo>
                  <a:pt x="19867" y="7357"/>
                  <a:pt x="19759" y="9596"/>
                  <a:pt x="19717" y="10001"/>
                </a:cubicBezTo>
                <a:cubicBezTo>
                  <a:pt x="19675" y="10413"/>
                  <a:pt x="19559" y="9004"/>
                  <a:pt x="19454" y="6790"/>
                </a:cubicBezTo>
                <a:cubicBezTo>
                  <a:pt x="19202" y="1430"/>
                  <a:pt x="19133" y="444"/>
                  <a:pt x="18985" y="211"/>
                </a:cubicBezTo>
                <a:cubicBezTo>
                  <a:pt x="18621" y="-360"/>
                  <a:pt x="18631" y="1305"/>
                  <a:pt x="19041" y="10045"/>
                </a:cubicBezTo>
                <a:cubicBezTo>
                  <a:pt x="19267" y="14848"/>
                  <a:pt x="19452" y="18902"/>
                  <a:pt x="19452" y="19049"/>
                </a:cubicBezTo>
                <a:cubicBezTo>
                  <a:pt x="19452" y="19196"/>
                  <a:pt x="19556" y="19319"/>
                  <a:pt x="19681" y="19319"/>
                </a:cubicBezTo>
                <a:cubicBezTo>
                  <a:pt x="19807" y="19319"/>
                  <a:pt x="19909" y="19025"/>
                  <a:pt x="19909" y="18667"/>
                </a:cubicBezTo>
                <a:cubicBezTo>
                  <a:pt x="19909" y="18310"/>
                  <a:pt x="19968" y="17321"/>
                  <a:pt x="20039" y="16467"/>
                </a:cubicBezTo>
                <a:cubicBezTo>
                  <a:pt x="20163" y="14969"/>
                  <a:pt x="20171" y="14971"/>
                  <a:pt x="20281" y="17096"/>
                </a:cubicBezTo>
                <a:cubicBezTo>
                  <a:pt x="20354" y="18511"/>
                  <a:pt x="20465" y="19319"/>
                  <a:pt x="20592" y="19319"/>
                </a:cubicBezTo>
                <a:cubicBezTo>
                  <a:pt x="20758" y="19319"/>
                  <a:pt x="20853" y="17933"/>
                  <a:pt x="21179" y="10831"/>
                </a:cubicBezTo>
                <a:cubicBezTo>
                  <a:pt x="21568" y="2371"/>
                  <a:pt x="21600" y="-335"/>
                  <a:pt x="21304" y="166"/>
                </a:cubicBezTo>
                <a:cubicBezTo>
                  <a:pt x="21140" y="444"/>
                  <a:pt x="21013" y="2253"/>
                  <a:pt x="20771" y="7665"/>
                </a:cubicBezTo>
                <a:cubicBezTo>
                  <a:pt x="20639" y="10613"/>
                  <a:pt x="20617" y="10745"/>
                  <a:pt x="20506" y="9417"/>
                </a:cubicBezTo>
                <a:cubicBezTo>
                  <a:pt x="20403" y="8200"/>
                  <a:pt x="20406" y="7458"/>
                  <a:pt x="20526" y="4769"/>
                </a:cubicBezTo>
                <a:cubicBezTo>
                  <a:pt x="20627" y="2506"/>
                  <a:pt x="20641" y="1310"/>
                  <a:pt x="20572" y="705"/>
                </a:cubicBezTo>
                <a:cubicBezTo>
                  <a:pt x="20524" y="280"/>
                  <a:pt x="20472" y="83"/>
                  <a:pt x="20419" y="76"/>
                </a:cubicBezTo>
                <a:close/>
                <a:moveTo>
                  <a:pt x="357" y="121"/>
                </a:moveTo>
                <a:cubicBezTo>
                  <a:pt x="26" y="431"/>
                  <a:pt x="0" y="2499"/>
                  <a:pt x="0" y="9596"/>
                </a:cubicBezTo>
                <a:cubicBezTo>
                  <a:pt x="0" y="14574"/>
                  <a:pt x="40" y="17736"/>
                  <a:pt x="110" y="18353"/>
                </a:cubicBezTo>
                <a:cubicBezTo>
                  <a:pt x="171" y="18893"/>
                  <a:pt x="465" y="19319"/>
                  <a:pt x="778" y="19319"/>
                </a:cubicBezTo>
                <a:cubicBezTo>
                  <a:pt x="1255" y="19319"/>
                  <a:pt x="1371" y="19012"/>
                  <a:pt x="1551" y="17320"/>
                </a:cubicBezTo>
                <a:cubicBezTo>
                  <a:pt x="1784" y="15143"/>
                  <a:pt x="1919" y="15326"/>
                  <a:pt x="1919" y="17792"/>
                </a:cubicBezTo>
                <a:cubicBezTo>
                  <a:pt x="1919" y="19264"/>
                  <a:pt x="1972" y="19356"/>
                  <a:pt x="2625" y="19139"/>
                </a:cubicBezTo>
                <a:cubicBezTo>
                  <a:pt x="3275" y="18924"/>
                  <a:pt x="3337" y="18757"/>
                  <a:pt x="3363" y="17141"/>
                </a:cubicBezTo>
                <a:cubicBezTo>
                  <a:pt x="3388" y="15563"/>
                  <a:pt x="3345" y="15363"/>
                  <a:pt x="2952" y="15142"/>
                </a:cubicBezTo>
                <a:lnTo>
                  <a:pt x="2513" y="14895"/>
                </a:lnTo>
                <a:lnTo>
                  <a:pt x="2485" y="7935"/>
                </a:lnTo>
                <a:cubicBezTo>
                  <a:pt x="2458" y="786"/>
                  <a:pt x="2381" y="-572"/>
                  <a:pt x="2056" y="525"/>
                </a:cubicBezTo>
                <a:cubicBezTo>
                  <a:pt x="1955" y="869"/>
                  <a:pt x="1919" y="2310"/>
                  <a:pt x="1919" y="6094"/>
                </a:cubicBezTo>
                <a:cubicBezTo>
                  <a:pt x="1919" y="8894"/>
                  <a:pt x="1880" y="11380"/>
                  <a:pt x="1832" y="11640"/>
                </a:cubicBezTo>
                <a:cubicBezTo>
                  <a:pt x="1697" y="12372"/>
                  <a:pt x="1571" y="9521"/>
                  <a:pt x="1618" y="6812"/>
                </a:cubicBezTo>
                <a:cubicBezTo>
                  <a:pt x="1685" y="2906"/>
                  <a:pt x="1426" y="845"/>
                  <a:pt x="801" y="278"/>
                </a:cubicBezTo>
                <a:cubicBezTo>
                  <a:pt x="613" y="108"/>
                  <a:pt x="468" y="18"/>
                  <a:pt x="357" y="121"/>
                </a:cubicBezTo>
                <a:close/>
                <a:moveTo>
                  <a:pt x="17398" y="301"/>
                </a:moveTo>
                <a:cubicBezTo>
                  <a:pt x="17286" y="410"/>
                  <a:pt x="17171" y="683"/>
                  <a:pt x="17059" y="1154"/>
                </a:cubicBezTo>
                <a:cubicBezTo>
                  <a:pt x="16357" y="4083"/>
                  <a:pt x="16205" y="11780"/>
                  <a:pt x="16750" y="16579"/>
                </a:cubicBezTo>
                <a:cubicBezTo>
                  <a:pt x="17003" y="18809"/>
                  <a:pt x="17130" y="19319"/>
                  <a:pt x="17439" y="19319"/>
                </a:cubicBezTo>
                <a:cubicBezTo>
                  <a:pt x="17951" y="19319"/>
                  <a:pt x="18300" y="17558"/>
                  <a:pt x="18490" y="14042"/>
                </a:cubicBezTo>
                <a:cubicBezTo>
                  <a:pt x="18868" y="7033"/>
                  <a:pt x="18180" y="-462"/>
                  <a:pt x="17398" y="3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" y="966469"/>
            <a:ext cx="7422219" cy="5745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A1D6B47-4905-491F-974F-C36886993AAF}"/>
              </a:ext>
            </a:extLst>
          </p:cNvPr>
          <p:cNvSpPr txBox="1"/>
          <p:nvPr/>
        </p:nvSpPr>
        <p:spPr>
          <a:xfrm>
            <a:off x="7661699" y="2908394"/>
            <a:ext cx="4372232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dirty="0" err="1"/>
              <a:t>Blokzincir</a:t>
            </a:r>
            <a:r>
              <a:rPr lang="tr-TR" dirty="0"/>
              <a:t> teknolojisinin egemen bir şekilde hayatımızdaki uygulamalara otonom araçlardan çok daha önce girmesi beklenmektedir.</a:t>
            </a:r>
          </a:p>
        </p:txBody>
      </p:sp>
    </p:spTree>
    <p:extLst>
      <p:ext uri="{BB962C8B-B14F-4D97-AF65-F5344CB8AC3E}">
        <p14:creationId xmlns:p14="http://schemas.microsoft.com/office/powerpoint/2010/main" val="1313873693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1559</TotalTime>
  <Words>534</Words>
  <Application>Microsoft Office PowerPoint</Application>
  <PresentationFormat>Geniş ekran</PresentationFormat>
  <Paragraphs>96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Wingdings</vt:lpstr>
      <vt:lpstr>Paket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Serkan Korkusuz</dc:creator>
  <cp:lastModifiedBy>casper</cp:lastModifiedBy>
  <cp:revision>205</cp:revision>
  <dcterms:created xsi:type="dcterms:W3CDTF">2018-10-10T09:59:24Z</dcterms:created>
  <dcterms:modified xsi:type="dcterms:W3CDTF">2019-05-10T01:06:35Z</dcterms:modified>
</cp:coreProperties>
</file>